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9" r:id="rId3"/>
    <p:sldId id="304" r:id="rId4"/>
    <p:sldId id="263" r:id="rId5"/>
    <p:sldId id="264" r:id="rId6"/>
    <p:sldId id="271" r:id="rId7"/>
    <p:sldId id="267" r:id="rId8"/>
    <p:sldId id="266" r:id="rId9"/>
    <p:sldId id="278" r:id="rId10"/>
    <p:sldId id="279" r:id="rId11"/>
    <p:sldId id="299" r:id="rId12"/>
    <p:sldId id="301" r:id="rId13"/>
    <p:sldId id="302" r:id="rId14"/>
    <p:sldId id="270" r:id="rId15"/>
    <p:sldId id="275" r:id="rId16"/>
    <p:sldId id="276" r:id="rId17"/>
    <p:sldId id="277" r:id="rId18"/>
    <p:sldId id="274" r:id="rId19"/>
    <p:sldId id="303" r:id="rId20"/>
    <p:sldId id="293" r:id="rId21"/>
    <p:sldId id="280" r:id="rId22"/>
    <p:sldId id="273" r:id="rId23"/>
    <p:sldId id="281" r:id="rId24"/>
    <p:sldId id="282" r:id="rId25"/>
    <p:sldId id="284" r:id="rId26"/>
    <p:sldId id="285" r:id="rId27"/>
    <p:sldId id="286" r:id="rId28"/>
    <p:sldId id="289" r:id="rId29"/>
    <p:sldId id="287" r:id="rId30"/>
    <p:sldId id="288" r:id="rId31"/>
    <p:sldId id="290" r:id="rId32"/>
    <p:sldId id="291" r:id="rId33"/>
    <p:sldId id="261" r:id="rId3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552" y="3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BE773D9-08DD-45C3-B6EA-7EBBB2591AFA}" type="datetimeFigureOut">
              <a:rPr lang="en-GB" smtClean="0"/>
              <a:t>25/11/2014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D1D362D-D470-4E36-ADE3-B4B444D500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501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2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11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12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13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14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15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16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17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18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19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20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3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21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22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23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24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25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26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27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28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29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30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4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31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32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5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6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7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8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9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10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l" descr="CMA Data Classification: Internal"/>
          <p:cNvSpPr txBox="1"/>
          <p:nvPr userDrawn="1"/>
        </p:nvSpPr>
        <p:spPr>
          <a:xfrm>
            <a:off x="0" y="6664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l"/>
            <a:r>
              <a:rPr lang="en-GB" sz="850" b="0" i="0" u="none" baseline="0" smtClean="0">
                <a:solidFill>
                  <a:srgbClr val="000000"/>
                </a:solidFill>
                <a:latin typeface="microsoft sans serif"/>
              </a:rPr>
              <a:t>CMA Data Classification: Internal</a:t>
            </a:r>
            <a:endParaRPr lang="en-GB" sz="850" b="0" i="0" u="none" baseline="0">
              <a:solidFill>
                <a:srgbClr val="000000"/>
              </a:solidFill>
              <a:latin typeface="microsoft sans serif"/>
            </a:endParaRPr>
          </a:p>
        </p:txBody>
      </p:sp>
    </p:spTree>
    <p:extLst>
      <p:ext uri="{BB962C8B-B14F-4D97-AF65-F5344CB8AC3E}">
        <p14:creationId xmlns:p14="http://schemas.microsoft.com/office/powerpoint/2010/main" val="1842973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26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969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75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343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25/11/2014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825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25/11/2014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920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25/11/2014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945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25/11/2014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06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25/11/2014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027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25/11/2014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201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1D0F1-45D5-4D36-A5CB-A6F468EAF9B3}" type="datetimeFigureOut">
              <a:rPr lang="en-GB" smtClean="0"/>
              <a:t>25/11/2014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l" descr="CMA Data Classification: Internal"/>
          <p:cNvSpPr txBox="1"/>
          <p:nvPr userDrawn="1"/>
        </p:nvSpPr>
        <p:spPr>
          <a:xfrm>
            <a:off x="0" y="6664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l"/>
            <a:r>
              <a:rPr lang="en-GB" sz="850" b="0" i="0" u="none" baseline="0" smtClean="0">
                <a:solidFill>
                  <a:srgbClr val="000000"/>
                </a:solidFill>
                <a:latin typeface="microsoft sans serif"/>
              </a:rPr>
              <a:t>CMA Data Classification: Internal</a:t>
            </a:r>
            <a:endParaRPr lang="en-GB" sz="850" b="0" i="0" u="none" baseline="0">
              <a:solidFill>
                <a:srgbClr val="000000"/>
              </a:solidFill>
              <a:latin typeface="microsoft sans serif"/>
            </a:endParaRPr>
          </a:p>
        </p:txBody>
      </p:sp>
    </p:spTree>
    <p:extLst>
      <p:ext uri="{BB962C8B-B14F-4D97-AF65-F5344CB8AC3E}">
        <p14:creationId xmlns:p14="http://schemas.microsoft.com/office/powerpoint/2010/main" val="75371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0080" y="1388368"/>
            <a:ext cx="7772400" cy="1470025"/>
          </a:xfrm>
        </p:spPr>
        <p:txBody>
          <a:bodyPr>
            <a:normAutofit/>
          </a:bodyPr>
          <a:lstStyle/>
          <a:p>
            <a:pPr rtl="1"/>
            <a:r>
              <a:rPr lang="ar-KW" sz="3600" b="1" dirty="0" smtClean="0">
                <a:solidFill>
                  <a:srgbClr val="8C8A26"/>
                </a:solidFill>
                <a:cs typeface="+mn-cs"/>
              </a:rPr>
              <a:t>ورشة عمل</a:t>
            </a:r>
            <a:r>
              <a:rPr lang="en-US" sz="4800" b="1" dirty="0" smtClean="0">
                <a:solidFill>
                  <a:srgbClr val="8C8A26"/>
                </a:solidFill>
              </a:rPr>
              <a:t/>
            </a:r>
            <a:br>
              <a:rPr lang="en-US" sz="4800" b="1" dirty="0" smtClean="0">
                <a:solidFill>
                  <a:srgbClr val="8C8A26"/>
                </a:solidFill>
              </a:rPr>
            </a:br>
            <a:endParaRPr lang="en-GB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3608" y="2276872"/>
            <a:ext cx="6400800" cy="2616696"/>
          </a:xfrm>
        </p:spPr>
        <p:txBody>
          <a:bodyPr>
            <a:normAutofit lnSpcReduction="10000"/>
          </a:bodyPr>
          <a:lstStyle/>
          <a:p>
            <a:r>
              <a:rPr lang="ar-KW" sz="4800" b="1" dirty="0" smtClean="0">
                <a:solidFill>
                  <a:srgbClr val="1F497D"/>
                </a:solidFill>
                <a:cs typeface="Times New Roman"/>
              </a:rPr>
              <a:t>الإفصاح عن المصالح</a:t>
            </a:r>
          </a:p>
          <a:p>
            <a:r>
              <a:rPr lang="ar-KW" sz="3600" b="1" dirty="0" smtClean="0">
                <a:solidFill>
                  <a:srgbClr val="1F497D"/>
                </a:solidFill>
                <a:cs typeface="Times New Roman"/>
              </a:rPr>
              <a:t>عمرو عبدالعزيز المحارب</a:t>
            </a:r>
          </a:p>
          <a:p>
            <a:r>
              <a:rPr lang="ar-KW" sz="3600" b="1" dirty="0" smtClean="0">
                <a:solidFill>
                  <a:srgbClr val="1F497D"/>
                </a:solidFill>
                <a:cs typeface="Times New Roman"/>
              </a:rPr>
              <a:t>إدارة الإفصاح</a:t>
            </a:r>
          </a:p>
          <a:p>
            <a:r>
              <a:rPr lang="en-US" sz="2800" b="1" dirty="0" smtClean="0">
                <a:solidFill>
                  <a:srgbClr val="1F497D"/>
                </a:solidFill>
                <a:cs typeface="Times New Roman"/>
              </a:rPr>
              <a:t>2014/12/2</a:t>
            </a:r>
            <a:endParaRPr lang="ar-KW" sz="2800" b="1" dirty="0" smtClean="0">
              <a:solidFill>
                <a:srgbClr val="1F497D"/>
              </a:solidFill>
              <a:cs typeface="Times New Roman"/>
            </a:endParaRPr>
          </a:p>
        </p:txBody>
      </p:sp>
      <p:pic>
        <p:nvPicPr>
          <p:cNvPr id="6" name="Picture 5" descr="Picture 3.png"/>
          <p:cNvPicPr>
            <a:picLocks noChangeAspect="1"/>
          </p:cNvPicPr>
          <p:nvPr/>
        </p:nvPicPr>
        <p:blipFill rotWithShape="1">
          <a:blip r:embed="rId2" cstate="print"/>
          <a:srcRect r="75690"/>
          <a:stretch/>
        </p:blipFill>
        <p:spPr>
          <a:xfrm>
            <a:off x="1" y="0"/>
            <a:ext cx="2222937" cy="6858000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180124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كيفية الإفصاح للشخص المستفيد: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 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ويتم ذلك عن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طريق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إرسال كتاب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من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قبل الشخص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المستفيد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إلى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كل</a:t>
            </a: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   من </a:t>
            </a:r>
            <a:r>
              <a:rPr lang="ar-KW" sz="2400" u="sng" dirty="0" smtClean="0">
                <a:solidFill>
                  <a:schemeClr val="tx2"/>
                </a:solidFill>
                <a:ea typeface="Calibri"/>
              </a:rPr>
              <a:t>الهيئة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u="sng" dirty="0" smtClean="0">
                <a:solidFill>
                  <a:schemeClr val="tx2"/>
                </a:solidFill>
                <a:ea typeface="Calibri"/>
              </a:rPr>
              <a:t>والبورصة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u="sng" dirty="0" smtClean="0">
                <a:solidFill>
                  <a:schemeClr val="tx2"/>
                </a:solidFill>
                <a:ea typeface="Calibri"/>
              </a:rPr>
              <a:t>والمصدر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يحتوي على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البيانات التالية:</a:t>
            </a: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اسم الشخص المستفيد.</a:t>
            </a: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اسم الشركة المدرجة في البورصة.</a:t>
            </a:r>
            <a:endParaRPr lang="ar-KW" sz="2400" dirty="0">
              <a:solidFill>
                <a:schemeClr val="tx2"/>
              </a:solidFill>
              <a:ea typeface="Calibri"/>
            </a:endParaRP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>
                <a:solidFill>
                  <a:schemeClr val="tx2"/>
                </a:solidFill>
                <a:ea typeface="Calibri"/>
              </a:rPr>
              <a:t>اسم الشخص مالك الأسهم.</a:t>
            </a: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طبيعة العلاقة.</a:t>
            </a: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عدد الأسهم.</a:t>
            </a: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نسبة الأسهم.</a:t>
            </a: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تاريخ تحقق أو التغير في المصلحة.</a:t>
            </a: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الهدف من تحقيق المصلحة.</a:t>
            </a: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857250" lvl="2" indent="0" algn="just" rtl="1" fontAlgn="base">
              <a:spcAft>
                <a:spcPct val="0"/>
              </a:spcAft>
              <a:buNone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45720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 smtClean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318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lnSpcReduction="10000"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مثال/ كيفية احتساب ملكية </a:t>
            </a:r>
            <a:r>
              <a:rPr lang="ar-KW" sz="2400" b="1" u="sng" dirty="0">
                <a:solidFill>
                  <a:schemeClr val="tx2"/>
                </a:solidFill>
              </a:rPr>
              <a:t>الشركات التابعة </a:t>
            </a:r>
            <a:r>
              <a:rPr lang="ar-KW" sz="2400" b="1" u="sng" dirty="0" smtClean="0">
                <a:solidFill>
                  <a:schemeClr val="tx2"/>
                </a:solidFill>
              </a:rPr>
              <a:t>والزميلة:</a:t>
            </a:r>
            <a:endParaRPr lang="ar-KW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  </a:t>
            </a:r>
            <a:endParaRPr lang="ar-KW" sz="1600" dirty="0" smtClean="0">
              <a:solidFill>
                <a:schemeClr val="tx2"/>
              </a:solidFill>
            </a:endParaRPr>
          </a:p>
          <a:p>
            <a:pPr marL="45720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45720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 smtClean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indent="0" algn="r" fontAlgn="base">
              <a:spcAft>
                <a:spcPct val="0"/>
              </a:spcAft>
              <a:buNone/>
            </a:pPr>
            <a:r>
              <a:rPr lang="ar-KW" sz="1400" dirty="0" smtClean="0">
                <a:solidFill>
                  <a:schemeClr val="tx2"/>
                </a:solidFill>
              </a:rPr>
              <a:t> - الشركة التابعة (أ) تفصح عن ملكية 5.5%.</a:t>
            </a:r>
          </a:p>
          <a:p>
            <a:pPr marL="0" indent="0" algn="r" fontAlgn="base">
              <a:spcAft>
                <a:spcPct val="0"/>
              </a:spcAft>
              <a:buNone/>
            </a:pPr>
            <a:r>
              <a:rPr lang="ar-KW" sz="1400" dirty="0" smtClean="0">
                <a:solidFill>
                  <a:schemeClr val="tx2"/>
                </a:solidFill>
              </a:rPr>
              <a:t>-  الشركة التابعة (ب) تفصح عن ملكية 6%.</a:t>
            </a:r>
          </a:p>
          <a:p>
            <a:pPr marL="0" indent="0" algn="r" fontAlgn="base">
              <a:spcAft>
                <a:spcPct val="0"/>
              </a:spcAft>
              <a:buNone/>
            </a:pPr>
            <a:r>
              <a:rPr lang="ar-KW" sz="1400" dirty="0" smtClean="0">
                <a:solidFill>
                  <a:schemeClr val="tx2"/>
                </a:solidFill>
              </a:rPr>
              <a:t>-  الشركة التابعة (ج) لا يوجد عليها إفصاح.</a:t>
            </a:r>
          </a:p>
          <a:p>
            <a:pPr marL="0" indent="0" algn="r" fontAlgn="base">
              <a:spcAft>
                <a:spcPct val="0"/>
              </a:spcAft>
              <a:buNone/>
            </a:pPr>
            <a:r>
              <a:rPr lang="ar-KW" sz="1400" dirty="0" smtClean="0">
                <a:solidFill>
                  <a:schemeClr val="tx2"/>
                </a:solidFill>
              </a:rPr>
              <a:t>-  الشركة الأم تفصح عن 18.5%.</a:t>
            </a:r>
          </a:p>
          <a:p>
            <a:pPr marL="0" indent="0" algn="r" fontAlgn="base">
              <a:spcAft>
                <a:spcPct val="0"/>
              </a:spcAft>
              <a:buNone/>
            </a:pPr>
            <a:r>
              <a:rPr lang="ar-KW" sz="1400" dirty="0" smtClean="0">
                <a:solidFill>
                  <a:schemeClr val="tx2"/>
                </a:solidFill>
              </a:rPr>
              <a:t>-  الشركة الزميلة تفصح عن 7%.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791658" y="2204864"/>
            <a:ext cx="1427087" cy="4209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 smtClean="0"/>
              <a:t>الشركة الأم</a:t>
            </a:r>
            <a:endParaRPr lang="en-US" dirty="0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7466" y="3066637"/>
            <a:ext cx="1491002" cy="528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700" y="3832791"/>
            <a:ext cx="1476326" cy="523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702" y="3074125"/>
            <a:ext cx="1476325" cy="523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055" y="4714875"/>
            <a:ext cx="1532582" cy="54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Oval 15"/>
          <p:cNvSpPr/>
          <p:nvPr/>
        </p:nvSpPr>
        <p:spPr>
          <a:xfrm>
            <a:off x="3704356" y="3140968"/>
            <a:ext cx="1507146" cy="1296144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 smtClean="0"/>
              <a:t>الشركة المدرجة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52797" y="4802025"/>
            <a:ext cx="1055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KW" dirty="0" smtClean="0">
                <a:solidFill>
                  <a:schemeClr val="bg1"/>
                </a:solidFill>
              </a:rPr>
              <a:t>شركة زميلة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80346" y="3130093"/>
            <a:ext cx="1386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KW" dirty="0" smtClean="0">
                <a:solidFill>
                  <a:schemeClr val="bg1"/>
                </a:solidFill>
              </a:rPr>
              <a:t>شركة تابعة (ب)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487914" y="3151298"/>
            <a:ext cx="12698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KW" dirty="0">
                <a:solidFill>
                  <a:schemeClr val="bg1"/>
                </a:solidFill>
              </a:rPr>
              <a:t>شركة تابعة </a:t>
            </a:r>
            <a:r>
              <a:rPr lang="ar-KW" dirty="0" smtClean="0">
                <a:solidFill>
                  <a:schemeClr val="bg1"/>
                </a:solidFill>
              </a:rPr>
              <a:t>(أ)</a:t>
            </a:r>
            <a:endParaRPr lang="ar-KW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487914" y="3909964"/>
            <a:ext cx="13516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KW" dirty="0">
                <a:solidFill>
                  <a:schemeClr val="bg1"/>
                </a:solidFill>
              </a:rPr>
              <a:t>شركة تابعة </a:t>
            </a:r>
            <a:r>
              <a:rPr lang="ar-KW" dirty="0" smtClean="0">
                <a:solidFill>
                  <a:schemeClr val="bg1"/>
                </a:solidFill>
              </a:rPr>
              <a:t>(ج)</a:t>
            </a:r>
            <a:endParaRPr lang="ar-KW" dirty="0">
              <a:solidFill>
                <a:schemeClr val="bg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6876256" y="3170475"/>
            <a:ext cx="0" cy="580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973805" y="2852936"/>
            <a:ext cx="5187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505201" y="2625849"/>
            <a:ext cx="0" cy="227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18" idx="0"/>
          </p:cNvCxnSpPr>
          <p:nvPr/>
        </p:nvCxnSpPr>
        <p:spPr>
          <a:xfrm>
            <a:off x="1973805" y="2852936"/>
            <a:ext cx="0" cy="2771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2" name="Straight Connector 3071"/>
          <p:cNvCxnSpPr/>
          <p:nvPr/>
        </p:nvCxnSpPr>
        <p:spPr>
          <a:xfrm>
            <a:off x="7161165" y="2852936"/>
            <a:ext cx="0" cy="2137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3" name="Straight Connector 3082"/>
          <p:cNvCxnSpPr/>
          <p:nvPr/>
        </p:nvCxnSpPr>
        <p:spPr>
          <a:xfrm>
            <a:off x="7161165" y="3597803"/>
            <a:ext cx="0" cy="469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5" name="Straight Connector 3084"/>
          <p:cNvCxnSpPr>
            <a:stCxn id="15" idx="1"/>
          </p:cNvCxnSpPr>
          <p:nvPr/>
        </p:nvCxnSpPr>
        <p:spPr>
          <a:xfrm flipH="1" flipV="1">
            <a:off x="897870" y="2415356"/>
            <a:ext cx="289378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9" name="Straight Connector 3088"/>
          <p:cNvCxnSpPr/>
          <p:nvPr/>
        </p:nvCxnSpPr>
        <p:spPr>
          <a:xfrm>
            <a:off x="897870" y="2415357"/>
            <a:ext cx="0" cy="2299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1" name="Straight Connector 3090"/>
          <p:cNvCxnSpPr>
            <a:stCxn id="3079" idx="3"/>
          </p:cNvCxnSpPr>
          <p:nvPr/>
        </p:nvCxnSpPr>
        <p:spPr>
          <a:xfrm>
            <a:off x="2698468" y="3331079"/>
            <a:ext cx="1093190" cy="266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3" name="Straight Connector 3092"/>
          <p:cNvCxnSpPr>
            <a:stCxn id="3082" idx="3"/>
            <a:endCxn id="16" idx="3"/>
          </p:cNvCxnSpPr>
          <p:nvPr/>
        </p:nvCxnSpPr>
        <p:spPr>
          <a:xfrm flipV="1">
            <a:off x="2046637" y="4247296"/>
            <a:ext cx="1878435" cy="739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5" name="Straight Connector 3094"/>
          <p:cNvCxnSpPr>
            <a:endCxn id="3080" idx="1"/>
          </p:cNvCxnSpPr>
          <p:nvPr/>
        </p:nvCxnSpPr>
        <p:spPr>
          <a:xfrm>
            <a:off x="5211502" y="3909964"/>
            <a:ext cx="1173198" cy="184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7" name="Straight Connector 3096"/>
          <p:cNvCxnSpPr/>
          <p:nvPr/>
        </p:nvCxnSpPr>
        <p:spPr>
          <a:xfrm flipH="1">
            <a:off x="5148064" y="3314759"/>
            <a:ext cx="1236636" cy="184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8" name="TextBox 3097"/>
          <p:cNvSpPr txBox="1"/>
          <p:nvPr/>
        </p:nvSpPr>
        <p:spPr>
          <a:xfrm>
            <a:off x="2681318" y="4356469"/>
            <a:ext cx="444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KW" sz="1400" dirty="0" smtClean="0"/>
              <a:t>7%</a:t>
            </a:r>
            <a:endParaRPr lang="en-US" sz="1400" dirty="0"/>
          </a:p>
        </p:txBody>
      </p:sp>
      <p:sp>
        <p:nvSpPr>
          <p:cNvPr id="60" name="TextBox 59"/>
          <p:cNvSpPr txBox="1"/>
          <p:nvPr/>
        </p:nvSpPr>
        <p:spPr>
          <a:xfrm>
            <a:off x="3111481" y="3195003"/>
            <a:ext cx="444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KW" sz="1400" dirty="0" smtClean="0"/>
              <a:t>6%</a:t>
            </a:r>
            <a:endParaRPr lang="en-US" sz="1400" dirty="0"/>
          </a:p>
        </p:txBody>
      </p:sp>
      <p:sp>
        <p:nvSpPr>
          <p:cNvPr id="61" name="TextBox 60"/>
          <p:cNvSpPr txBox="1"/>
          <p:nvPr/>
        </p:nvSpPr>
        <p:spPr>
          <a:xfrm>
            <a:off x="5593344" y="3720723"/>
            <a:ext cx="5934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KW" sz="1400" dirty="0" smtClean="0"/>
              <a:t>2.5%</a:t>
            </a:r>
            <a:endParaRPr lang="en-US" sz="1400" dirty="0"/>
          </a:p>
        </p:txBody>
      </p:sp>
      <p:sp>
        <p:nvSpPr>
          <p:cNvPr id="62" name="TextBox 61"/>
          <p:cNvSpPr txBox="1"/>
          <p:nvPr/>
        </p:nvSpPr>
        <p:spPr>
          <a:xfrm>
            <a:off x="5436096" y="3128438"/>
            <a:ext cx="444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KW" sz="1400" dirty="0" smtClean="0"/>
              <a:t>3%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9384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مثال/  </a:t>
            </a:r>
            <a:r>
              <a:rPr lang="ar-KW" sz="2400" b="1" u="sng" dirty="0">
                <a:solidFill>
                  <a:schemeClr val="tx2"/>
                </a:solidFill>
              </a:rPr>
              <a:t>كيفية احتساب ملكية الزوج أو الأبناء </a:t>
            </a:r>
            <a:r>
              <a:rPr lang="ar-KW" sz="2400" b="1" u="sng" dirty="0" smtClean="0">
                <a:solidFill>
                  <a:schemeClr val="tx2"/>
                </a:solidFill>
              </a:rPr>
              <a:t>القصر:</a:t>
            </a:r>
            <a:endParaRPr lang="ar-KW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  </a:t>
            </a:r>
            <a:endParaRPr lang="ar-KW" sz="1600" dirty="0" smtClean="0">
              <a:solidFill>
                <a:schemeClr val="tx2"/>
              </a:solidFill>
            </a:endParaRPr>
          </a:p>
          <a:p>
            <a:pPr marL="45720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45720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 smtClean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indent="0" algn="r" fontAlgn="base">
              <a:spcAft>
                <a:spcPct val="0"/>
              </a:spcAft>
              <a:buNone/>
            </a:pPr>
            <a:r>
              <a:rPr lang="ar-KW" sz="1400" dirty="0" smtClean="0">
                <a:solidFill>
                  <a:schemeClr val="tx2"/>
                </a:solidFill>
              </a:rPr>
              <a:t> - الزوج يفصح عن ملكية 8%.</a:t>
            </a:r>
          </a:p>
          <a:p>
            <a:pPr marL="0" indent="0" algn="r" fontAlgn="base">
              <a:spcAft>
                <a:spcPct val="0"/>
              </a:spcAft>
              <a:buNone/>
            </a:pPr>
            <a:r>
              <a:rPr lang="ar-KW" sz="1400" dirty="0" smtClean="0">
                <a:solidFill>
                  <a:schemeClr val="tx2"/>
                </a:solidFill>
              </a:rPr>
              <a:t> -  الزوجة تفصح عن ملكية 8%. </a:t>
            </a:r>
          </a:p>
          <a:p>
            <a:pPr marL="0" indent="0" algn="r" fontAlgn="base">
              <a:spcAft>
                <a:spcPct val="0"/>
              </a:spcAft>
              <a:buNone/>
            </a:pPr>
            <a:r>
              <a:rPr lang="ar-KW" sz="1400" dirty="0" smtClean="0">
                <a:solidFill>
                  <a:schemeClr val="tx2"/>
                </a:solidFill>
              </a:rPr>
              <a:t> -  الابن القاصر لا يفصح.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791658" y="2204864"/>
            <a:ext cx="1427087" cy="4209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 smtClean="0"/>
              <a:t>الزوج</a:t>
            </a:r>
            <a:endParaRPr lang="en-US" dirty="0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7466" y="3066637"/>
            <a:ext cx="1491002" cy="528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702" y="3074125"/>
            <a:ext cx="1476325" cy="523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Oval 15"/>
          <p:cNvSpPr/>
          <p:nvPr/>
        </p:nvSpPr>
        <p:spPr>
          <a:xfrm>
            <a:off x="3704356" y="3140968"/>
            <a:ext cx="1507146" cy="1296144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 smtClean="0"/>
              <a:t>الشركة المدرجة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52797" y="4802025"/>
            <a:ext cx="1055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KW" dirty="0" smtClean="0">
                <a:solidFill>
                  <a:schemeClr val="bg1"/>
                </a:solidFill>
              </a:rPr>
              <a:t>شركة زميلة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80346" y="3130093"/>
            <a:ext cx="1347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KW" dirty="0" smtClean="0">
                <a:solidFill>
                  <a:schemeClr val="bg1"/>
                </a:solidFill>
              </a:rPr>
              <a:t>الابن القاصر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487914" y="3151298"/>
            <a:ext cx="12524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dirty="0" smtClean="0">
                <a:solidFill>
                  <a:schemeClr val="bg1"/>
                </a:solidFill>
              </a:rPr>
              <a:t>الزوجة</a:t>
            </a:r>
            <a:endParaRPr lang="ar-KW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487914" y="3909964"/>
            <a:ext cx="13516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KW" dirty="0">
                <a:solidFill>
                  <a:schemeClr val="bg1"/>
                </a:solidFill>
              </a:rPr>
              <a:t>شركة تابعة </a:t>
            </a:r>
            <a:r>
              <a:rPr lang="ar-KW" dirty="0" smtClean="0">
                <a:solidFill>
                  <a:schemeClr val="bg1"/>
                </a:solidFill>
              </a:rPr>
              <a:t>(ج)</a:t>
            </a:r>
            <a:endParaRPr lang="ar-KW" dirty="0">
              <a:solidFill>
                <a:schemeClr val="bg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6876256" y="3170475"/>
            <a:ext cx="0" cy="580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1" name="Straight Connector 3090"/>
          <p:cNvCxnSpPr>
            <a:stCxn id="3079" idx="3"/>
          </p:cNvCxnSpPr>
          <p:nvPr/>
        </p:nvCxnSpPr>
        <p:spPr>
          <a:xfrm>
            <a:off x="2698468" y="3331079"/>
            <a:ext cx="1093190" cy="266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7" name="Straight Connector 3096"/>
          <p:cNvCxnSpPr/>
          <p:nvPr/>
        </p:nvCxnSpPr>
        <p:spPr>
          <a:xfrm flipH="1">
            <a:off x="5148064" y="3314759"/>
            <a:ext cx="1236636" cy="184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3111481" y="3195003"/>
            <a:ext cx="444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KW" sz="1400" dirty="0" smtClean="0"/>
              <a:t>1%</a:t>
            </a:r>
            <a:endParaRPr lang="en-US" sz="1400" dirty="0"/>
          </a:p>
        </p:txBody>
      </p:sp>
      <p:sp>
        <p:nvSpPr>
          <p:cNvPr id="62" name="TextBox 61"/>
          <p:cNvSpPr txBox="1"/>
          <p:nvPr/>
        </p:nvSpPr>
        <p:spPr>
          <a:xfrm>
            <a:off x="5436096" y="3128438"/>
            <a:ext cx="444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KW" sz="1400" dirty="0" smtClean="0"/>
              <a:t>3%</a:t>
            </a:r>
            <a:endParaRPr lang="en-US" sz="14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505201" y="2625849"/>
            <a:ext cx="0" cy="5025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089548" y="2758860"/>
            <a:ext cx="444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KW" sz="1400" dirty="0" smtClean="0"/>
              <a:t>4%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6293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مثال/  </a:t>
            </a:r>
            <a:r>
              <a:rPr lang="ar-KW" sz="2400" b="1" u="sng" dirty="0">
                <a:solidFill>
                  <a:schemeClr val="tx2"/>
                </a:solidFill>
              </a:rPr>
              <a:t>كيفية احتساب ملكية الشخص المستفيد (30%) أو أكثر من </a:t>
            </a:r>
            <a:r>
              <a:rPr lang="ar-KW" sz="2400" b="1" u="sng" dirty="0" smtClean="0">
                <a:solidFill>
                  <a:schemeClr val="tx2"/>
                </a:solidFill>
              </a:rPr>
              <a:t>حقوق التصويت</a:t>
            </a:r>
            <a:r>
              <a:rPr lang="ar-KW" sz="2400" b="1" u="sng" dirty="0">
                <a:solidFill>
                  <a:schemeClr val="tx2"/>
                </a:solidFill>
              </a:rPr>
              <a:t>:</a:t>
            </a: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  </a:t>
            </a:r>
            <a:endParaRPr lang="ar-KW" sz="1600" dirty="0" smtClean="0">
              <a:solidFill>
                <a:schemeClr val="tx2"/>
              </a:solidFill>
            </a:endParaRPr>
          </a:p>
          <a:p>
            <a:pPr marL="45720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45720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 smtClean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indent="0" algn="r" fontAlgn="base">
              <a:spcAft>
                <a:spcPct val="0"/>
              </a:spcAft>
              <a:buNone/>
            </a:pPr>
            <a:r>
              <a:rPr lang="ar-KW" sz="1400" dirty="0" smtClean="0">
                <a:solidFill>
                  <a:schemeClr val="tx2"/>
                </a:solidFill>
              </a:rPr>
              <a:t> - الشركة تفصح عن 20%.</a:t>
            </a:r>
          </a:p>
          <a:p>
            <a:pPr marL="0" indent="0" algn="r" fontAlgn="base">
              <a:spcAft>
                <a:spcPct val="0"/>
              </a:spcAft>
              <a:buNone/>
            </a:pPr>
            <a:r>
              <a:rPr lang="ar-KW" sz="1400" dirty="0" smtClean="0">
                <a:solidFill>
                  <a:schemeClr val="tx2"/>
                </a:solidFill>
              </a:rPr>
              <a:t> - الشخص المستفيد يفصح عن 24%.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791658" y="2204864"/>
            <a:ext cx="1427087" cy="4209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 smtClean="0"/>
              <a:t>الشخص المستفيد</a:t>
            </a:r>
            <a:endParaRPr lang="en-US" dirty="0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702" y="3074125"/>
            <a:ext cx="1476325" cy="523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Oval 15"/>
          <p:cNvSpPr/>
          <p:nvPr/>
        </p:nvSpPr>
        <p:spPr>
          <a:xfrm>
            <a:off x="3704356" y="3140968"/>
            <a:ext cx="1507146" cy="1296144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 smtClean="0"/>
              <a:t>الشركة المدرجة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52797" y="4802025"/>
            <a:ext cx="1055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KW" dirty="0" smtClean="0">
                <a:solidFill>
                  <a:schemeClr val="bg1"/>
                </a:solidFill>
              </a:rPr>
              <a:t>شركة زميلة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80346" y="3130093"/>
            <a:ext cx="1347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KW" dirty="0" smtClean="0">
                <a:solidFill>
                  <a:schemeClr val="bg1"/>
                </a:solidFill>
              </a:rPr>
              <a:t>الابن القاصر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487914" y="3151298"/>
            <a:ext cx="12524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dirty="0" smtClean="0">
                <a:solidFill>
                  <a:schemeClr val="bg1"/>
                </a:solidFill>
              </a:rPr>
              <a:t>الشركة</a:t>
            </a:r>
            <a:endParaRPr lang="ar-KW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487914" y="3909964"/>
            <a:ext cx="13516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KW" dirty="0">
                <a:solidFill>
                  <a:schemeClr val="bg1"/>
                </a:solidFill>
              </a:rPr>
              <a:t>شركة تابعة </a:t>
            </a:r>
            <a:r>
              <a:rPr lang="ar-KW" dirty="0" smtClean="0">
                <a:solidFill>
                  <a:schemeClr val="bg1"/>
                </a:solidFill>
              </a:rPr>
              <a:t>(ج)</a:t>
            </a:r>
            <a:endParaRPr lang="ar-KW" dirty="0">
              <a:solidFill>
                <a:schemeClr val="bg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6876256" y="3170475"/>
            <a:ext cx="0" cy="580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7" name="Straight Connector 3096"/>
          <p:cNvCxnSpPr/>
          <p:nvPr/>
        </p:nvCxnSpPr>
        <p:spPr>
          <a:xfrm flipH="1">
            <a:off x="5148064" y="3314759"/>
            <a:ext cx="1236636" cy="184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5436096" y="3128438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KW" sz="1400" dirty="0" smtClean="0"/>
              <a:t>20%</a:t>
            </a:r>
            <a:endParaRPr lang="en-US" sz="14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505201" y="2625849"/>
            <a:ext cx="0" cy="5025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089548" y="2758860"/>
            <a:ext cx="444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KW" sz="1400" dirty="0" smtClean="0"/>
              <a:t>4%</a:t>
            </a:r>
            <a:endParaRPr lang="en-US" sz="1400" dirty="0"/>
          </a:p>
        </p:txBody>
      </p:sp>
      <p:cxnSp>
        <p:nvCxnSpPr>
          <p:cNvPr id="7" name="Straight Connector 6"/>
          <p:cNvCxnSpPr>
            <a:stCxn id="15" idx="3"/>
          </p:cNvCxnSpPr>
          <p:nvPr/>
        </p:nvCxnSpPr>
        <p:spPr>
          <a:xfrm>
            <a:off x="5218745" y="2415357"/>
            <a:ext cx="1895388" cy="651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980410" y="2471960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KW" sz="1400" dirty="0" smtClean="0"/>
              <a:t>35%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345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err="1" smtClean="0">
                <a:solidFill>
                  <a:schemeClr val="tx2"/>
                </a:solidFill>
              </a:rPr>
              <a:t>إفصاحات</a:t>
            </a:r>
            <a:r>
              <a:rPr lang="ar-KW" sz="2400" b="1" u="sng" dirty="0" smtClean="0">
                <a:solidFill>
                  <a:schemeClr val="tx2"/>
                </a:solidFill>
              </a:rPr>
              <a:t> أخرى مطلوبة من الشخص المستفيد: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2400" b="1" u="sng" dirty="0">
              <a:solidFill>
                <a:schemeClr val="tx2"/>
              </a:solidFill>
            </a:endParaRP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الإفصاح عن الهدف: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solidFill>
                <a:schemeClr val="tx2"/>
              </a:solidFill>
              <a:ea typeface="Calibri"/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في حال تحقق المصلحة يجب على الشخص المستفيد الإفصاح عن الهدف من التملك ، وذلك لكل من </a:t>
            </a:r>
            <a:r>
              <a:rPr lang="ar-KW" sz="2400" u="sng" dirty="0" smtClean="0">
                <a:solidFill>
                  <a:schemeClr val="tx2"/>
                </a:solidFill>
              </a:rPr>
              <a:t>الهيئة</a:t>
            </a:r>
            <a:r>
              <a:rPr lang="ar-KW" sz="2400" dirty="0" smtClean="0">
                <a:solidFill>
                  <a:schemeClr val="tx2"/>
                </a:solidFill>
              </a:rPr>
              <a:t> </a:t>
            </a:r>
            <a:r>
              <a:rPr lang="ar-KW" sz="2400" u="sng" dirty="0" smtClean="0">
                <a:solidFill>
                  <a:schemeClr val="tx2"/>
                </a:solidFill>
              </a:rPr>
              <a:t>والبورصة</a:t>
            </a:r>
            <a:r>
              <a:rPr lang="ar-KW" sz="2400" dirty="0" smtClean="0">
                <a:solidFill>
                  <a:schemeClr val="tx2"/>
                </a:solidFill>
              </a:rPr>
              <a:t> </a:t>
            </a:r>
            <a:r>
              <a:rPr lang="ar-KW" sz="2400" u="sng" dirty="0" smtClean="0">
                <a:solidFill>
                  <a:schemeClr val="tx2"/>
                </a:solidFill>
              </a:rPr>
              <a:t>والمصدر</a:t>
            </a:r>
            <a:r>
              <a:rPr lang="ar-KW" sz="2400" dirty="0" smtClean="0">
                <a:solidFill>
                  <a:schemeClr val="tx2"/>
                </a:solidFill>
              </a:rPr>
              <a:t> </a:t>
            </a:r>
            <a:r>
              <a:rPr lang="ar-KW" sz="2400" dirty="0" smtClean="0">
                <a:solidFill>
                  <a:schemeClr val="tx2"/>
                </a:solidFill>
              </a:rPr>
              <a:t>، كأن يكون استحواذ على الشركة أو الاستثمار فيها أو غير ذلك.</a:t>
            </a: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076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err="1" smtClean="0">
                <a:solidFill>
                  <a:schemeClr val="tx2"/>
                </a:solidFill>
              </a:rPr>
              <a:t>إفصاحات</a:t>
            </a:r>
            <a:r>
              <a:rPr lang="ar-KW" sz="2400" b="1" u="sng" dirty="0" smtClean="0">
                <a:solidFill>
                  <a:schemeClr val="tx2"/>
                </a:solidFill>
              </a:rPr>
              <a:t> أخرى مطلوبة من الشخص المستفيد: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2400" b="1" u="sng" dirty="0">
              <a:solidFill>
                <a:schemeClr val="tx2"/>
              </a:solidFill>
            </a:endParaRP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الإفصاح عن تغيير الهدف: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solidFill>
                <a:schemeClr val="tx2"/>
              </a:solidFill>
              <a:ea typeface="Calibri"/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في حال تغيير هدف التملك الذي سبق الإفصاح عنه يجب على الشخص المعني إشعار كل من </a:t>
            </a:r>
            <a:r>
              <a:rPr lang="ar-KW" sz="2400" u="sng" dirty="0" smtClean="0">
                <a:solidFill>
                  <a:schemeClr val="tx2"/>
                </a:solidFill>
              </a:rPr>
              <a:t>الهيئة</a:t>
            </a:r>
            <a:r>
              <a:rPr lang="ar-KW" sz="2400" dirty="0" smtClean="0">
                <a:solidFill>
                  <a:schemeClr val="tx2"/>
                </a:solidFill>
              </a:rPr>
              <a:t> </a:t>
            </a:r>
            <a:r>
              <a:rPr lang="ar-KW" sz="2400" u="sng" dirty="0" smtClean="0">
                <a:solidFill>
                  <a:schemeClr val="tx2"/>
                </a:solidFill>
              </a:rPr>
              <a:t>والبورصة</a:t>
            </a:r>
            <a:r>
              <a:rPr lang="ar-KW" sz="2400" dirty="0" smtClean="0">
                <a:solidFill>
                  <a:schemeClr val="tx2"/>
                </a:solidFill>
              </a:rPr>
              <a:t> </a:t>
            </a:r>
            <a:r>
              <a:rPr lang="ar-KW" sz="2400" u="sng" dirty="0" smtClean="0">
                <a:solidFill>
                  <a:schemeClr val="tx2"/>
                </a:solidFill>
              </a:rPr>
              <a:t>والمصدر</a:t>
            </a:r>
            <a:r>
              <a:rPr lang="ar-KW" sz="2400" dirty="0" smtClean="0">
                <a:solidFill>
                  <a:schemeClr val="tx2"/>
                </a:solidFill>
              </a:rPr>
              <a:t> </a:t>
            </a:r>
            <a:r>
              <a:rPr lang="ar-KW" sz="2400" dirty="0" smtClean="0">
                <a:solidFill>
                  <a:schemeClr val="tx2"/>
                </a:solidFill>
              </a:rPr>
              <a:t>فوراً بعد </a:t>
            </a:r>
            <a:r>
              <a:rPr lang="ar-KW" sz="2400" dirty="0" smtClean="0">
                <a:solidFill>
                  <a:schemeClr val="tx2"/>
                </a:solidFill>
              </a:rPr>
              <a:t>التغيير، </a:t>
            </a:r>
            <a:r>
              <a:rPr lang="ar-KW" sz="2400" dirty="0" smtClean="0">
                <a:solidFill>
                  <a:schemeClr val="tx2"/>
                </a:solidFill>
              </a:rPr>
              <a:t>ولا يجوز التصرف بأي من أسهم المصدر إلا بعد هذا الإفصاح.</a:t>
            </a: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357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err="1" smtClean="0">
                <a:solidFill>
                  <a:schemeClr val="tx2"/>
                </a:solidFill>
              </a:rPr>
              <a:t>إفصاحات</a:t>
            </a:r>
            <a:r>
              <a:rPr lang="ar-KW" sz="2400" b="1" u="sng" dirty="0" smtClean="0">
                <a:solidFill>
                  <a:schemeClr val="tx2"/>
                </a:solidFill>
              </a:rPr>
              <a:t> أخرى مطلوبة من الشخص المستفيد: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2400" b="1" u="sng" dirty="0">
              <a:solidFill>
                <a:schemeClr val="tx2"/>
              </a:solidFill>
            </a:endParaRP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مصادر التمويل: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solidFill>
                <a:schemeClr val="tx2"/>
              </a:solidFill>
              <a:ea typeface="Calibri"/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تفاصيل عن أي دعم مادي من شخص آخر لعملية التملك أو قروض تمويل.</a:t>
            </a: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491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err="1" smtClean="0">
                <a:solidFill>
                  <a:schemeClr val="tx2"/>
                </a:solidFill>
              </a:rPr>
              <a:t>إفصاحات</a:t>
            </a:r>
            <a:r>
              <a:rPr lang="ar-KW" sz="2400" b="1" u="sng" dirty="0" smtClean="0">
                <a:solidFill>
                  <a:schemeClr val="tx2"/>
                </a:solidFill>
              </a:rPr>
              <a:t> أخرى مطلوبة من الشخص المستفيد: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2400" b="1" u="sng" dirty="0">
              <a:solidFill>
                <a:schemeClr val="tx2"/>
              </a:solidFill>
            </a:endParaRP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التصويت: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solidFill>
                <a:schemeClr val="tx2"/>
              </a:solidFill>
              <a:ea typeface="Calibri"/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الإفصاح عن اتفاق المستفيد مع أطراف أخرى للتصويت في الجمعية العمومية.</a:t>
            </a: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280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الشركة </a:t>
            </a:r>
            <a:r>
              <a:rPr lang="ar-KW" sz="2400" b="1" u="sng" dirty="0" smtClean="0">
                <a:solidFill>
                  <a:schemeClr val="tx2"/>
                </a:solidFill>
              </a:rPr>
              <a:t>التي لديها </a:t>
            </a:r>
            <a:r>
              <a:rPr lang="ar-KW" sz="2400" b="1" u="sng" dirty="0" smtClean="0">
                <a:solidFill>
                  <a:schemeClr val="tx2"/>
                </a:solidFill>
              </a:rPr>
              <a:t>حسابات لصالح عملاء: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تلتزم كل شركة قائمة لديها حسابات محافظ استثمارية و/أو حسابات عملاء تداول  الكتروني بالتزامات الشخص المستفيد عندما تحقق تلك المحافظ </a:t>
            </a:r>
            <a:r>
              <a:rPr lang="ar-KW" sz="2400" dirty="0" smtClean="0">
                <a:solidFill>
                  <a:schemeClr val="tx2"/>
                </a:solidFill>
              </a:rPr>
              <a:t>والحسابات </a:t>
            </a:r>
            <a:r>
              <a:rPr lang="ar-KW" sz="2400" dirty="0" smtClean="0">
                <a:solidFill>
                  <a:schemeClr val="tx2"/>
                </a:solidFill>
              </a:rPr>
              <a:t>مصلحة تبلغ نسبتها 5% أو أكثر من </a:t>
            </a:r>
            <a:r>
              <a:rPr lang="ar-KW" sz="2400" dirty="0" smtClean="0">
                <a:solidFill>
                  <a:schemeClr val="tx2"/>
                </a:solidFill>
              </a:rPr>
              <a:t>رأس مال </a:t>
            </a:r>
            <a:r>
              <a:rPr lang="ar-KW" sz="2400" dirty="0" smtClean="0">
                <a:solidFill>
                  <a:schemeClr val="tx2"/>
                </a:solidFill>
              </a:rPr>
              <a:t>شركة مدرجة في البورصة.</a:t>
            </a: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521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مثال/  </a:t>
            </a:r>
            <a:r>
              <a:rPr lang="ar-KW" sz="2400" b="1" u="sng" dirty="0">
                <a:solidFill>
                  <a:schemeClr val="tx2"/>
                </a:solidFill>
              </a:rPr>
              <a:t>كيفية احتساب ملكية الشركة </a:t>
            </a:r>
            <a:r>
              <a:rPr lang="ar-KW" sz="2400" b="1" u="sng" dirty="0" smtClean="0">
                <a:solidFill>
                  <a:schemeClr val="tx2"/>
                </a:solidFill>
              </a:rPr>
              <a:t>التي لديها </a:t>
            </a:r>
            <a:r>
              <a:rPr lang="ar-KW" sz="2400" b="1" u="sng" dirty="0">
                <a:solidFill>
                  <a:schemeClr val="tx2"/>
                </a:solidFill>
              </a:rPr>
              <a:t>حسابات لصالح عملاء:</a:t>
            </a: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  </a:t>
            </a:r>
            <a:endParaRPr lang="ar-KW" sz="1600" dirty="0" smtClean="0">
              <a:solidFill>
                <a:schemeClr val="tx2"/>
              </a:solidFill>
            </a:endParaRPr>
          </a:p>
          <a:p>
            <a:pPr marL="45720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 smtClean="0">
              <a:solidFill>
                <a:schemeClr val="tx2"/>
              </a:solidFill>
            </a:endParaRPr>
          </a:p>
          <a:p>
            <a:pPr marL="45720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 smtClean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indent="0" algn="r" fontAlgn="base">
              <a:spcAft>
                <a:spcPct val="0"/>
              </a:spcAft>
              <a:buNone/>
            </a:pPr>
            <a:r>
              <a:rPr lang="ar-KW" sz="1400" dirty="0" smtClean="0">
                <a:solidFill>
                  <a:schemeClr val="tx2"/>
                </a:solidFill>
              </a:rPr>
              <a:t> - الشركة تفصح عن 10%.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791658" y="2204864"/>
            <a:ext cx="1427087" cy="4209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 smtClean="0"/>
              <a:t>الشركة</a:t>
            </a:r>
            <a:endParaRPr lang="en-US" dirty="0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702" y="3074125"/>
            <a:ext cx="1476325" cy="523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Oval 15"/>
          <p:cNvSpPr/>
          <p:nvPr/>
        </p:nvSpPr>
        <p:spPr>
          <a:xfrm>
            <a:off x="3704356" y="3140968"/>
            <a:ext cx="1507146" cy="1296144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 smtClean="0"/>
              <a:t>الشركة المدرجة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52797" y="4802025"/>
            <a:ext cx="1055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KW" dirty="0" smtClean="0">
                <a:solidFill>
                  <a:schemeClr val="bg1"/>
                </a:solidFill>
              </a:rPr>
              <a:t>شركة زميلة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80346" y="3130093"/>
            <a:ext cx="1347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KW" dirty="0" smtClean="0">
                <a:solidFill>
                  <a:schemeClr val="bg1"/>
                </a:solidFill>
              </a:rPr>
              <a:t>الابن القاصر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487914" y="3074583"/>
            <a:ext cx="12524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400" dirty="0" smtClean="0">
                <a:solidFill>
                  <a:schemeClr val="bg1"/>
                </a:solidFill>
              </a:rPr>
              <a:t>محافظ عملاء تداول / الكتروني</a:t>
            </a:r>
            <a:endParaRPr lang="ar-KW" sz="1400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487914" y="3909964"/>
            <a:ext cx="13516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KW" dirty="0">
                <a:solidFill>
                  <a:schemeClr val="bg1"/>
                </a:solidFill>
              </a:rPr>
              <a:t>شركة تابعة </a:t>
            </a:r>
            <a:r>
              <a:rPr lang="ar-KW" dirty="0" smtClean="0">
                <a:solidFill>
                  <a:schemeClr val="bg1"/>
                </a:solidFill>
              </a:rPr>
              <a:t>(ج)</a:t>
            </a:r>
            <a:endParaRPr lang="ar-KW" dirty="0">
              <a:solidFill>
                <a:schemeClr val="bg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6876256" y="3170475"/>
            <a:ext cx="0" cy="580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7" name="Straight Connector 3096"/>
          <p:cNvCxnSpPr/>
          <p:nvPr/>
        </p:nvCxnSpPr>
        <p:spPr>
          <a:xfrm flipH="1">
            <a:off x="5148064" y="3314759"/>
            <a:ext cx="1236636" cy="184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5436096" y="3128438"/>
            <a:ext cx="444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KW" sz="1400" dirty="0" smtClean="0"/>
              <a:t>6%</a:t>
            </a:r>
            <a:endParaRPr lang="en-US" sz="14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505201" y="2625849"/>
            <a:ext cx="0" cy="5025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089548" y="2758860"/>
            <a:ext cx="444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KW" sz="1400" dirty="0" smtClean="0"/>
              <a:t>2%</a:t>
            </a:r>
            <a:endParaRPr lang="en-US" sz="1400" dirty="0"/>
          </a:p>
        </p:txBody>
      </p:sp>
      <p:cxnSp>
        <p:nvCxnSpPr>
          <p:cNvPr id="7" name="Straight Connector 6"/>
          <p:cNvCxnSpPr>
            <a:stCxn id="15" idx="3"/>
          </p:cNvCxnSpPr>
          <p:nvPr/>
        </p:nvCxnSpPr>
        <p:spPr>
          <a:xfrm>
            <a:off x="5218745" y="2415357"/>
            <a:ext cx="1895388" cy="651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980410" y="2471960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KW" sz="1400" dirty="0" smtClean="0"/>
              <a:t>إدارة</a:t>
            </a:r>
            <a:endParaRPr lang="en-US" sz="1400" dirty="0"/>
          </a:p>
        </p:txBody>
      </p:sp>
      <p:sp>
        <p:nvSpPr>
          <p:cNvPr id="25" name="Rectangle 24"/>
          <p:cNvSpPr/>
          <p:nvPr/>
        </p:nvSpPr>
        <p:spPr>
          <a:xfrm>
            <a:off x="1405334" y="4016127"/>
            <a:ext cx="1427087" cy="4209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 smtClean="0"/>
              <a:t>شركة تابعة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2832421" y="3909964"/>
            <a:ext cx="871935" cy="3166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046212" y="3723977"/>
            <a:ext cx="444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KW" sz="1400" dirty="0" smtClean="0"/>
              <a:t>2%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6682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</a:rPr>
              <a:t>محتوى الورشة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lvl="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800" b="1" dirty="0" smtClean="0">
                <a:solidFill>
                  <a:schemeClr val="tx2"/>
                </a:solidFill>
                <a:latin typeface="Calibri" pitchFamily="34" charset="0"/>
              </a:rPr>
              <a:t>التشريع الساري الذي يتناول الإفصاح عن المصالح وينظمه.</a:t>
            </a:r>
          </a:p>
          <a:p>
            <a:pPr lvl="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800" b="1" dirty="0" smtClean="0">
                <a:solidFill>
                  <a:schemeClr val="tx2"/>
                </a:solidFill>
                <a:latin typeface="Calibri" pitchFamily="34" charset="0"/>
              </a:rPr>
              <a:t>الأطراف المعنية بالإفصاح.</a:t>
            </a:r>
          </a:p>
          <a:p>
            <a:pPr lvl="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800" b="1" dirty="0" smtClean="0">
                <a:solidFill>
                  <a:schemeClr val="tx2"/>
                </a:solidFill>
                <a:latin typeface="Calibri" pitchFamily="34" charset="0"/>
              </a:rPr>
              <a:t>الشخص المستفيد.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000" dirty="0" smtClean="0">
                <a:solidFill>
                  <a:schemeClr val="tx2"/>
                </a:solidFill>
                <a:latin typeface="Calibri" pitchFamily="34" charset="0"/>
              </a:rPr>
              <a:t>1.3 متى يلزم على الشخص المستفيد الإفصاح عن المصلحة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000" dirty="0" smtClean="0">
                <a:solidFill>
                  <a:schemeClr val="tx2"/>
                </a:solidFill>
                <a:latin typeface="Calibri" pitchFamily="34" charset="0"/>
              </a:rPr>
              <a:t>2.3 كيفية احتساب مصلحة الشخص المستفيد.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000" dirty="0" smtClean="0">
                <a:solidFill>
                  <a:schemeClr val="tx2"/>
                </a:solidFill>
                <a:latin typeface="Calibri" pitchFamily="34" charset="0"/>
              </a:rPr>
              <a:t>3.3 توقيت إفصاح المستفيد.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000" dirty="0" smtClean="0">
                <a:solidFill>
                  <a:schemeClr val="tx2"/>
                </a:solidFill>
                <a:latin typeface="Calibri" pitchFamily="34" charset="0"/>
              </a:rPr>
              <a:t>4.3 كيفية الإفصاح للشخص المستفيد.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000" dirty="0" smtClean="0">
                <a:solidFill>
                  <a:schemeClr val="tx2"/>
                </a:solidFill>
                <a:latin typeface="Calibri" pitchFamily="34" charset="0"/>
              </a:rPr>
              <a:t>5.3 </a:t>
            </a:r>
            <a:r>
              <a:rPr lang="ar-KW" sz="2000" dirty="0" err="1" smtClean="0">
                <a:solidFill>
                  <a:schemeClr val="tx2"/>
                </a:solidFill>
                <a:latin typeface="Calibri" pitchFamily="34" charset="0"/>
              </a:rPr>
              <a:t>إفصاحات</a:t>
            </a:r>
            <a:r>
              <a:rPr lang="ar-KW" sz="2000" dirty="0" smtClean="0">
                <a:solidFill>
                  <a:schemeClr val="tx2"/>
                </a:solidFill>
                <a:latin typeface="Calibri" pitchFamily="34" charset="0"/>
              </a:rPr>
              <a:t> أخرى مطلوبة من الشخص المستفيد.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800" b="1" dirty="0" smtClean="0">
                <a:solidFill>
                  <a:schemeClr val="tx2"/>
                </a:solidFill>
                <a:latin typeface="Calibri" pitchFamily="34" charset="0"/>
              </a:rPr>
              <a:t>4. الشركات </a:t>
            </a:r>
            <a:r>
              <a:rPr lang="ar-KW" sz="2800" b="1" dirty="0" smtClean="0">
                <a:solidFill>
                  <a:schemeClr val="tx2"/>
                </a:solidFill>
                <a:latin typeface="Calibri" pitchFamily="34" charset="0"/>
              </a:rPr>
              <a:t>التي لديها </a:t>
            </a:r>
            <a:r>
              <a:rPr lang="ar-KW" sz="2800" b="1" dirty="0" smtClean="0">
                <a:solidFill>
                  <a:schemeClr val="tx2"/>
                </a:solidFill>
                <a:latin typeface="Calibri" pitchFamily="34" charset="0"/>
              </a:rPr>
              <a:t>حسابات لصالح عملاء.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000" dirty="0" smtClean="0">
                <a:solidFill>
                  <a:schemeClr val="tx2"/>
                </a:solidFill>
                <a:latin typeface="Calibri" pitchFamily="34" charset="0"/>
              </a:rPr>
              <a:t>1.4 كيفية احتساب ملكية الشركة </a:t>
            </a:r>
            <a:r>
              <a:rPr lang="ar-KW" sz="2000" dirty="0" smtClean="0">
                <a:solidFill>
                  <a:schemeClr val="tx2"/>
                </a:solidFill>
                <a:latin typeface="Calibri" pitchFamily="34" charset="0"/>
              </a:rPr>
              <a:t>التي لديها </a:t>
            </a:r>
            <a:r>
              <a:rPr lang="ar-KW" sz="2000" dirty="0" smtClean="0">
                <a:solidFill>
                  <a:schemeClr val="tx2"/>
                </a:solidFill>
                <a:latin typeface="Calibri" pitchFamily="34" charset="0"/>
              </a:rPr>
              <a:t>حسابات لصالح العملاء.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000" dirty="0" smtClean="0">
                <a:solidFill>
                  <a:schemeClr val="tx2"/>
                </a:solidFill>
                <a:latin typeface="Calibri" pitchFamily="34" charset="0"/>
              </a:rPr>
              <a:t>2.4 كيفية إفصاح الشركة القائمة لديها حسابات لصالح العملاء.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40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418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كيفية </a:t>
            </a:r>
            <a:r>
              <a:rPr lang="ar-KW" sz="2400" b="1" u="sng" dirty="0">
                <a:solidFill>
                  <a:schemeClr val="tx2"/>
                </a:solidFill>
              </a:rPr>
              <a:t>إفصاح الشركة </a:t>
            </a:r>
            <a:r>
              <a:rPr lang="ar-KW" sz="2400" b="1" u="sng" dirty="0" smtClean="0">
                <a:solidFill>
                  <a:schemeClr val="tx2"/>
                </a:solidFill>
              </a:rPr>
              <a:t>التي لديها </a:t>
            </a:r>
            <a:r>
              <a:rPr lang="ar-KW" sz="2400" b="1" u="sng" dirty="0">
                <a:solidFill>
                  <a:schemeClr val="tx2"/>
                </a:solidFill>
              </a:rPr>
              <a:t>حسابات لصالح عملاء: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  يتم </a:t>
            </a:r>
            <a:r>
              <a:rPr lang="ar-KW" sz="2400" dirty="0">
                <a:solidFill>
                  <a:schemeClr val="tx2"/>
                </a:solidFill>
                <a:ea typeface="Calibri"/>
              </a:rPr>
              <a:t>إفصاح الشركة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التي لديها </a:t>
            </a:r>
            <a:r>
              <a:rPr lang="ar-KW" sz="2400" dirty="0">
                <a:solidFill>
                  <a:schemeClr val="tx2"/>
                </a:solidFill>
                <a:ea typeface="Calibri"/>
              </a:rPr>
              <a:t>حسابات لصالح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عملاء عن طريق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إرسال كتاب إلى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كل</a:t>
            </a: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  من </a:t>
            </a:r>
            <a:r>
              <a:rPr lang="ar-KW" sz="2400" u="sng" dirty="0" smtClean="0">
                <a:solidFill>
                  <a:schemeClr val="tx2"/>
                </a:solidFill>
                <a:ea typeface="Calibri"/>
              </a:rPr>
              <a:t>الهيئة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u="sng" dirty="0" smtClean="0">
                <a:solidFill>
                  <a:schemeClr val="tx2"/>
                </a:solidFill>
                <a:ea typeface="Calibri"/>
              </a:rPr>
              <a:t>والبورصة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u="sng" dirty="0" smtClean="0">
                <a:solidFill>
                  <a:schemeClr val="tx2"/>
                </a:solidFill>
                <a:ea typeface="Calibri"/>
              </a:rPr>
              <a:t>والمصدر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يحتوي على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البيانات التالية:</a:t>
            </a: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>
                <a:solidFill>
                  <a:schemeClr val="tx2"/>
                </a:solidFill>
                <a:ea typeface="Calibri"/>
              </a:rPr>
              <a:t>اسم الشركة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التي لديها </a:t>
            </a:r>
            <a:r>
              <a:rPr lang="ar-KW" sz="2400" dirty="0">
                <a:solidFill>
                  <a:schemeClr val="tx2"/>
                </a:solidFill>
                <a:ea typeface="Calibri"/>
              </a:rPr>
              <a:t>حسابات لصالح عملاء.</a:t>
            </a: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اسم الشركة المدرجة في البورصة.</a:t>
            </a:r>
            <a:endParaRPr lang="ar-KW" sz="2400" dirty="0">
              <a:solidFill>
                <a:schemeClr val="tx2"/>
              </a:solidFill>
              <a:ea typeface="Calibri"/>
            </a:endParaRP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ملكية الحسابات الإجمالية قبل التغيير (عدد/ نسبة الأسهم / التاريخ).</a:t>
            </a:r>
            <a:endParaRPr lang="ar-KW" sz="2400" dirty="0">
              <a:solidFill>
                <a:schemeClr val="tx2"/>
              </a:solidFill>
              <a:ea typeface="Calibri"/>
            </a:endParaRP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>
                <a:solidFill>
                  <a:schemeClr val="tx2"/>
                </a:solidFill>
                <a:ea typeface="Calibri"/>
              </a:rPr>
              <a:t>ملكية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الحسابات الإجمالية بعد التغيير </a:t>
            </a:r>
            <a:r>
              <a:rPr lang="ar-KW" sz="2400" dirty="0">
                <a:solidFill>
                  <a:schemeClr val="tx2"/>
                </a:solidFill>
                <a:ea typeface="Calibri"/>
              </a:rPr>
              <a:t>(عدد/ نسبة الأسهم / التاريخ).</a:t>
            </a: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اسم الشخص مالك الأسهم  (عدد ونسبة الأسهم قبل التغيير</a:t>
            </a:r>
            <a:r>
              <a:rPr lang="ar-KW" sz="2400" dirty="0">
                <a:solidFill>
                  <a:schemeClr val="tx2"/>
                </a:solidFill>
                <a:ea typeface="Calibri"/>
              </a:rPr>
              <a:t>/ عدد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ونسبة الأسهم بعد التغيير).</a:t>
            </a:r>
          </a:p>
          <a:p>
            <a:pPr mar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857250" lvl="2" indent="0" algn="just" rtl="1" fontAlgn="base">
              <a:spcAft>
                <a:spcPct val="0"/>
              </a:spcAft>
              <a:buNone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45720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 smtClean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431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المصدر: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 smtClean="0">
              <a:solidFill>
                <a:schemeClr val="tx2"/>
              </a:solidFill>
              <a:ea typeface="Calibri"/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هو الشركة المساهمة المدرجة المصدرة للورقة المالية. </a:t>
            </a: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931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>
                <a:solidFill>
                  <a:schemeClr val="tx2"/>
                </a:solidFill>
              </a:rPr>
              <a:t>متى يلزم </a:t>
            </a:r>
            <a:r>
              <a:rPr lang="ar-KW" sz="2400" b="1" u="sng" dirty="0" smtClean="0">
                <a:solidFill>
                  <a:schemeClr val="tx2"/>
                </a:solidFill>
              </a:rPr>
              <a:t>على المصدر الإفصاح 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 smtClean="0">
              <a:solidFill>
                <a:schemeClr val="tx2"/>
              </a:solidFill>
              <a:ea typeface="Calibri"/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عند تحقق </a:t>
            </a:r>
            <a:r>
              <a:rPr lang="ar-KW" sz="2400" dirty="0">
                <a:solidFill>
                  <a:schemeClr val="tx2"/>
                </a:solidFill>
              </a:rPr>
              <a:t>مصلحة </a:t>
            </a:r>
            <a:r>
              <a:rPr lang="ar-KW" sz="2400" dirty="0" smtClean="0">
                <a:solidFill>
                  <a:schemeClr val="tx2"/>
                </a:solidFill>
              </a:rPr>
              <a:t>5% فأكثر لأي من مساهمي الشركة.</a:t>
            </a: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عند تغير مصلحة مساهمي الشركة الذين تبلغ ملكيتهم نسبة 5% أو أكثر من </a:t>
            </a:r>
            <a:r>
              <a:rPr lang="ar-KW" sz="2400" dirty="0" smtClean="0">
                <a:solidFill>
                  <a:schemeClr val="tx2"/>
                </a:solidFill>
              </a:rPr>
              <a:t>رأس مال </a:t>
            </a:r>
            <a:r>
              <a:rPr lang="ar-KW" sz="2400" dirty="0" smtClean="0">
                <a:solidFill>
                  <a:schemeClr val="tx2"/>
                </a:solidFill>
              </a:rPr>
              <a:t>الشركة.</a:t>
            </a: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عند انخفاض ملكية أي من مساهمي الشركة عن ما نسبته 5% من </a:t>
            </a:r>
            <a:r>
              <a:rPr lang="ar-KW" sz="2400" dirty="0" smtClean="0">
                <a:solidFill>
                  <a:schemeClr val="tx2"/>
                </a:solidFill>
              </a:rPr>
              <a:t>رأس مال </a:t>
            </a:r>
            <a:r>
              <a:rPr lang="ar-KW" sz="2400" dirty="0" smtClean="0">
                <a:solidFill>
                  <a:schemeClr val="tx2"/>
                </a:solidFill>
              </a:rPr>
              <a:t>الشركة.</a:t>
            </a: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 smtClean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563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كيفية إفصاح المصدر: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 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ويتم ذلك عن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طريق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إرسال كتاب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من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قبل المصدر إلى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كل من </a:t>
            </a:r>
            <a:r>
              <a:rPr lang="ar-KW" sz="2400" u="sng" dirty="0" smtClean="0">
                <a:solidFill>
                  <a:schemeClr val="tx2"/>
                </a:solidFill>
                <a:ea typeface="Calibri"/>
              </a:rPr>
              <a:t>الهيئة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u="sng" dirty="0" smtClean="0">
                <a:solidFill>
                  <a:schemeClr val="tx2"/>
                </a:solidFill>
                <a:ea typeface="Calibri"/>
              </a:rPr>
              <a:t>والبورصة</a:t>
            </a: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   متضمناً على البيانات التالية:</a:t>
            </a: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اسم الشركة المدرجة في البورصة ( المصدر).</a:t>
            </a: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عدد أسهم رأس مال الشركة المصدرة.</a:t>
            </a:r>
            <a:endParaRPr lang="ar-KW" sz="2400" dirty="0">
              <a:solidFill>
                <a:schemeClr val="tx2"/>
              </a:solidFill>
              <a:ea typeface="Calibri"/>
            </a:endParaRP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>
                <a:solidFill>
                  <a:schemeClr val="tx2"/>
                </a:solidFill>
                <a:ea typeface="Calibri"/>
              </a:rPr>
              <a:t>اسم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المساهم.</a:t>
            </a:r>
            <a:endParaRPr lang="ar-KW" sz="2400" dirty="0">
              <a:solidFill>
                <a:schemeClr val="tx2"/>
              </a:solidFill>
              <a:ea typeface="Calibri"/>
            </a:endParaRP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الملكية قبل التغير (عدد الأسهم/ النسبة/ التاريخ).</a:t>
            </a: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الملكية </a:t>
            </a:r>
            <a:r>
              <a:rPr lang="ar-KW" sz="2400" dirty="0">
                <a:solidFill>
                  <a:schemeClr val="tx2"/>
                </a:solidFill>
                <a:ea typeface="Calibri"/>
              </a:rPr>
              <a:t>بعد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التغير (</a:t>
            </a:r>
            <a:r>
              <a:rPr lang="ar-KW" sz="2400" dirty="0">
                <a:solidFill>
                  <a:schemeClr val="tx2"/>
                </a:solidFill>
                <a:ea typeface="Calibri"/>
              </a:rPr>
              <a:t>عدد الأسهم/ النسبة/ التاريخ).</a:t>
            </a:r>
          </a:p>
          <a:p>
            <a:pPr mar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857250" lvl="2" indent="0" algn="just" rtl="1" fontAlgn="base">
              <a:spcAft>
                <a:spcPct val="0"/>
              </a:spcAft>
              <a:buNone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45720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 smtClean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778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توقيت إفصاح المصدر: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 يتم إفصاح المصدر في أي وقت من الأوقات الذي تتحقق في أي من الحالات</a:t>
            </a: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الواجبة الإفصاح.</a:t>
            </a:r>
            <a:endParaRPr lang="ar-KW" sz="2400" dirty="0" smtClean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r>
              <a:rPr lang="ar-KW" sz="2400" dirty="0">
                <a:solidFill>
                  <a:schemeClr val="tx2"/>
                </a:solidFill>
              </a:rPr>
              <a:t> </a:t>
            </a:r>
            <a:r>
              <a:rPr lang="ar-KW" sz="2400" dirty="0" smtClean="0">
                <a:solidFill>
                  <a:schemeClr val="tx2"/>
                </a:solidFill>
              </a:rPr>
              <a:t>   </a:t>
            </a: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7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التزامات أخرى مطلوبة من المصدر: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2400" b="1" u="sng" dirty="0">
              <a:solidFill>
                <a:schemeClr val="tx2"/>
              </a:solidFill>
            </a:endParaRP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إنشاء سجل للشركات المساهمة: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solidFill>
                <a:schemeClr val="tx2"/>
              </a:solidFill>
              <a:ea typeface="Calibri"/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الاحتفاظ بسجل خاص </a:t>
            </a:r>
            <a:r>
              <a:rPr lang="ar-KW" sz="2400" dirty="0" err="1" smtClean="0">
                <a:solidFill>
                  <a:schemeClr val="tx2"/>
                </a:solidFill>
              </a:rPr>
              <a:t>بإفصاحات</a:t>
            </a:r>
            <a:r>
              <a:rPr lang="ar-KW" sz="2400" dirty="0" smtClean="0">
                <a:solidFill>
                  <a:schemeClr val="tx2"/>
                </a:solidFill>
              </a:rPr>
              <a:t> أعضاء مجلس الإدارة والإدارة التنفيذية يحتوي على </a:t>
            </a:r>
            <a:r>
              <a:rPr lang="ar-KW" sz="2400" dirty="0" smtClean="0">
                <a:solidFill>
                  <a:schemeClr val="tx2"/>
                </a:solidFill>
              </a:rPr>
              <a:t>كافة البيانات </a:t>
            </a:r>
            <a:r>
              <a:rPr lang="ar-KW" sz="2400" dirty="0" smtClean="0">
                <a:solidFill>
                  <a:schemeClr val="tx2"/>
                </a:solidFill>
              </a:rPr>
              <a:t>والمعلومات المطلوب الإفصاح عنها وفقاً لهذه اللائحة ، </a:t>
            </a:r>
            <a:r>
              <a:rPr lang="ar-KW" sz="2400" dirty="0" smtClean="0">
                <a:solidFill>
                  <a:schemeClr val="tx2"/>
                </a:solidFill>
              </a:rPr>
              <a:t>إضافة إلى </a:t>
            </a:r>
            <a:r>
              <a:rPr lang="ar-KW" sz="2400" dirty="0" smtClean="0">
                <a:solidFill>
                  <a:schemeClr val="tx2"/>
                </a:solidFill>
              </a:rPr>
              <a:t>البيانات المتعلقة بالرواتب والمكافآت </a:t>
            </a:r>
            <a:r>
              <a:rPr lang="ar-KW" sz="2400" dirty="0" smtClean="0">
                <a:solidFill>
                  <a:schemeClr val="tx2"/>
                </a:solidFill>
              </a:rPr>
              <a:t>والحوافز وغيرها </a:t>
            </a:r>
            <a:r>
              <a:rPr lang="ar-KW" sz="2400" dirty="0" smtClean="0">
                <a:solidFill>
                  <a:schemeClr val="tx2"/>
                </a:solidFill>
              </a:rPr>
              <a:t>من المزايا المالية.</a:t>
            </a: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790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التزامات أخرى مطلوبة من المصدر: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2400" b="1" u="sng" dirty="0">
              <a:solidFill>
                <a:schemeClr val="tx2"/>
              </a:solidFill>
            </a:endParaRP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تسمية شخص </a:t>
            </a:r>
            <a:r>
              <a:rPr lang="ar-KW" sz="2400" b="1" u="sng" dirty="0" smtClean="0">
                <a:solidFill>
                  <a:schemeClr val="tx2"/>
                </a:solidFill>
              </a:rPr>
              <a:t>مسؤول</a:t>
            </a:r>
            <a:r>
              <a:rPr lang="ar-KW" sz="2400" b="1" u="sng" dirty="0" smtClean="0">
                <a:solidFill>
                  <a:schemeClr val="tx2"/>
                </a:solidFill>
              </a:rPr>
              <a:t>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solidFill>
                <a:schemeClr val="tx2"/>
              </a:solidFill>
              <a:ea typeface="Calibri"/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يجب تسمية شخص </a:t>
            </a:r>
            <a:r>
              <a:rPr lang="ar-KW" sz="2400" dirty="0" smtClean="0">
                <a:solidFill>
                  <a:schemeClr val="tx2"/>
                </a:solidFill>
              </a:rPr>
              <a:t>مسؤول للرد </a:t>
            </a:r>
            <a:r>
              <a:rPr lang="ar-KW" sz="2400" dirty="0" smtClean="0">
                <a:solidFill>
                  <a:schemeClr val="tx2"/>
                </a:solidFill>
              </a:rPr>
              <a:t>على استفسارات الهيئة.</a:t>
            </a: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751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إفصاح أعضاء الإدارة التنفيذية: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solidFill>
                <a:schemeClr val="tx2"/>
              </a:solidFill>
              <a:ea typeface="Calibri"/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يقع التزام الإفصاح عن المصالح في المصدر وشركاته التابعة والزميلة على كل من العضو المنتدب والرئيس التنفيذي ونوابه والمدير المالي ومن في حكمه.</a:t>
            </a: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412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الالتزامات واجبة الإفصاح من قبل أعضاء الإدارة التنفيذية: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000" dirty="0" smtClean="0">
                <a:solidFill>
                  <a:schemeClr val="tx2"/>
                </a:solidFill>
              </a:rPr>
              <a:t>أي مصلحة له أو لزوجه أو لأولاده القصر ، في الأوراق المالية الخاصة بالشركة التي يعمل بها أو </a:t>
            </a:r>
            <a:r>
              <a:rPr lang="ar-KW" sz="2000" dirty="0" smtClean="0">
                <a:solidFill>
                  <a:schemeClr val="tx2"/>
                </a:solidFill>
              </a:rPr>
              <a:t>أي شركة </a:t>
            </a:r>
            <a:r>
              <a:rPr lang="ar-KW" sz="2000" dirty="0" smtClean="0">
                <a:solidFill>
                  <a:schemeClr val="tx2"/>
                </a:solidFill>
              </a:rPr>
              <a:t>تابعة لها أو شركة زميلة بغض النظر عن نسبة هذه المصلحة إلى رأس مال الشركة.</a:t>
            </a: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000" dirty="0" smtClean="0">
                <a:solidFill>
                  <a:schemeClr val="tx2"/>
                </a:solidFill>
              </a:rPr>
              <a:t>أي تغيير يطرأ على هذه المصلحة ، ويجب أن يتم الإفصاح </a:t>
            </a:r>
            <a:r>
              <a:rPr lang="ar-KW" sz="2000" u="sng" dirty="0" smtClean="0">
                <a:solidFill>
                  <a:schemeClr val="tx2"/>
                </a:solidFill>
              </a:rPr>
              <a:t>قبل وبعد</a:t>
            </a:r>
            <a:r>
              <a:rPr lang="ar-KW" sz="2000" dirty="0" smtClean="0">
                <a:solidFill>
                  <a:schemeClr val="tx2"/>
                </a:solidFill>
              </a:rPr>
              <a:t> أي تصرف في الأوراق المالية.</a:t>
            </a: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000" dirty="0" smtClean="0">
                <a:solidFill>
                  <a:schemeClr val="tx2"/>
                </a:solidFill>
              </a:rPr>
              <a:t>ممارسته لحق ممنوح له من الشركة أو أي شركة تابعة لها أو زميلة بأي اكتتاب في الأوراق المالية للشركة أو شركاتها التابعة </a:t>
            </a:r>
            <a:r>
              <a:rPr lang="ar-KW" sz="2000" dirty="0" err="1" smtClean="0">
                <a:solidFill>
                  <a:schemeClr val="tx2"/>
                </a:solidFill>
              </a:rPr>
              <a:t>أوالزميلة</a:t>
            </a:r>
            <a:r>
              <a:rPr lang="ar-KW" sz="2000" dirty="0" smtClean="0">
                <a:solidFill>
                  <a:schemeClr val="tx2"/>
                </a:solidFill>
              </a:rPr>
              <a:t>.</a:t>
            </a: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000" dirty="0" smtClean="0">
                <a:solidFill>
                  <a:schemeClr val="tx2"/>
                </a:solidFill>
              </a:rPr>
              <a:t>ممارسته لحق ممنوح له من أي شركة أخرى بالاكتتاب بالأوراق المالية لهذه الشركة.</a:t>
            </a:r>
          </a:p>
          <a:p>
            <a:pPr marL="857250" lvl="2" indent="0" algn="just" rtl="1" fontAlgn="base">
              <a:spcAft>
                <a:spcPct val="0"/>
              </a:spcAft>
              <a:buNone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45720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 smtClean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458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توقيت إفصاح عضو الإدارة التنفيذية: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r>
              <a:rPr lang="ar-KW" sz="2400" dirty="0" smtClean="0">
                <a:solidFill>
                  <a:schemeClr val="tx2"/>
                </a:solidFill>
              </a:rPr>
              <a:t>    يجب على </a:t>
            </a:r>
            <a:r>
              <a:rPr lang="ar-KW" sz="2400" dirty="0" smtClean="0">
                <a:solidFill>
                  <a:schemeClr val="tx2"/>
                </a:solidFill>
              </a:rPr>
              <a:t>عضو الإدارة التنفيذية الإفصاح عن مصلحته فور توليه مهامه.</a:t>
            </a: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قبل التصرف.</a:t>
            </a: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خلال خمسة أيام عمل بعد التصرف.</a:t>
            </a:r>
          </a:p>
          <a:p>
            <a:pPr marL="0" lvl="0" indent="0" algn="just" rtl="1" fontAlgn="base">
              <a:spcAft>
                <a:spcPct val="0"/>
              </a:spcAft>
              <a:buNone/>
            </a:pPr>
            <a:r>
              <a:rPr lang="ar-KW" sz="2400" dirty="0" smtClean="0">
                <a:solidFill>
                  <a:schemeClr val="tx2"/>
                </a:solidFill>
              </a:rPr>
              <a:t> </a:t>
            </a:r>
          </a:p>
          <a:p>
            <a:pPr marL="0" lvl="0" indent="0" algn="just" rtl="1" fontAlgn="base">
              <a:spcAft>
                <a:spcPct val="0"/>
              </a:spcAft>
              <a:buNone/>
            </a:pPr>
            <a:r>
              <a:rPr lang="ar-KW" sz="2400" dirty="0">
                <a:solidFill>
                  <a:schemeClr val="tx2"/>
                </a:solidFill>
              </a:rPr>
              <a:t> </a:t>
            </a:r>
            <a:r>
              <a:rPr lang="ar-KW" sz="2400" dirty="0" smtClean="0">
                <a:solidFill>
                  <a:schemeClr val="tx2"/>
                </a:solidFill>
              </a:rPr>
              <a:t>   </a:t>
            </a: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52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</a:rPr>
              <a:t>تابع/ </a:t>
            </a:r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</a:rPr>
              <a:t>محتوى الورشة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800" b="1" dirty="0" smtClean="0">
                <a:solidFill>
                  <a:schemeClr val="tx2"/>
                </a:solidFill>
                <a:latin typeface="Calibri" pitchFamily="34" charset="0"/>
              </a:rPr>
              <a:t>5. المصدر.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200" dirty="0" smtClean="0">
                <a:solidFill>
                  <a:schemeClr val="tx2"/>
                </a:solidFill>
                <a:latin typeface="Calibri" pitchFamily="34" charset="0"/>
              </a:rPr>
              <a:t>1.5 متى يلزم على المصدر الإفصاح.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200" dirty="0" smtClean="0">
                <a:solidFill>
                  <a:schemeClr val="tx2"/>
                </a:solidFill>
                <a:latin typeface="Calibri" pitchFamily="34" charset="0"/>
              </a:rPr>
              <a:t>2.5 كيفية إفصاح المصدر.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200" dirty="0" smtClean="0">
                <a:solidFill>
                  <a:schemeClr val="tx2"/>
                </a:solidFill>
                <a:latin typeface="Calibri" pitchFamily="34" charset="0"/>
              </a:rPr>
              <a:t>3.5 توقيت إفصاح المصدر.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200" dirty="0" smtClean="0">
                <a:solidFill>
                  <a:schemeClr val="tx2"/>
                </a:solidFill>
                <a:latin typeface="Calibri" pitchFamily="34" charset="0"/>
              </a:rPr>
              <a:t>4.5 التزامات أخرى.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700" b="1" dirty="0" smtClean="0">
                <a:solidFill>
                  <a:schemeClr val="tx2"/>
                </a:solidFill>
                <a:latin typeface="Calibri" pitchFamily="34" charset="0"/>
              </a:rPr>
              <a:t>6. إفصاح أعضاء الإدارة التنفيذية.</a:t>
            </a:r>
            <a:endParaRPr lang="en-US" sz="2700" b="1" dirty="0" smtClean="0">
              <a:solidFill>
                <a:schemeClr val="tx2"/>
              </a:solidFill>
              <a:latin typeface="Calibri" pitchFamily="34" charset="0"/>
            </a:endParaRP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200" dirty="0" smtClean="0">
                <a:solidFill>
                  <a:schemeClr val="tx2"/>
                </a:solidFill>
                <a:latin typeface="Calibri" pitchFamily="34" charset="0"/>
              </a:rPr>
              <a:t>1.6 الالتزامات واجبة الإفصاح من قبل أعضاء الإدارة التنفيذية.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200" dirty="0" smtClean="0">
                <a:solidFill>
                  <a:schemeClr val="tx2"/>
                </a:solidFill>
                <a:latin typeface="Calibri" pitchFamily="34" charset="0"/>
              </a:rPr>
              <a:t>2.6 توقيت إفصاح عضو الإدارة التنفيذية.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200" dirty="0">
                <a:solidFill>
                  <a:schemeClr val="tx2"/>
                </a:solidFill>
                <a:latin typeface="Calibri" pitchFamily="34" charset="0"/>
              </a:rPr>
              <a:t>3.6 كيفية إفصاح عضو الإدارة التنفيذية</a:t>
            </a:r>
            <a:r>
              <a:rPr lang="ar-KW" sz="2200" dirty="0" smtClean="0">
                <a:solidFill>
                  <a:schemeClr val="tx2"/>
                </a:solidFill>
                <a:latin typeface="Calibri" pitchFamily="34" charset="0"/>
              </a:rPr>
              <a:t>.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700" b="1" dirty="0" smtClean="0">
                <a:solidFill>
                  <a:schemeClr val="tx2"/>
                </a:solidFill>
                <a:latin typeface="Calibri" pitchFamily="34" charset="0"/>
              </a:rPr>
              <a:t>7.الإفصاح الخاص.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700" b="1" dirty="0" smtClean="0">
                <a:solidFill>
                  <a:schemeClr val="tx2"/>
                </a:solidFill>
                <a:latin typeface="Calibri" pitchFamily="34" charset="0"/>
              </a:rPr>
              <a:t>8.أكثر المخالفات تكراراً.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40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215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كيفية إفصاح عضو الإدارة التنفيذية: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  يتم إفصاح عضو الإدارة التنفيذية عن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طريق إرسال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كتاب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إلى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كل من </a:t>
            </a:r>
            <a:r>
              <a:rPr lang="ar-KW" sz="2400" u="sng" dirty="0" smtClean="0">
                <a:solidFill>
                  <a:schemeClr val="tx2"/>
                </a:solidFill>
                <a:ea typeface="Calibri"/>
              </a:rPr>
              <a:t>الهيئة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</a:t>
            </a: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  </a:t>
            </a:r>
            <a:r>
              <a:rPr lang="ar-KW" sz="2400" u="sng" dirty="0" smtClean="0">
                <a:solidFill>
                  <a:schemeClr val="tx2"/>
                </a:solidFill>
                <a:ea typeface="Calibri"/>
              </a:rPr>
              <a:t>والبورصة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u="sng" dirty="0" smtClean="0">
                <a:solidFill>
                  <a:schemeClr val="tx2"/>
                </a:solidFill>
                <a:ea typeface="Calibri"/>
              </a:rPr>
              <a:t>والمصدر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يحتوي على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البيانات التالية:</a:t>
            </a: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اسم عضو الإدارة التنفيذية أو اسم الزوج أو الأولاد القصر.</a:t>
            </a: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سبب الإفصاح عن التصرف.</a:t>
            </a:r>
            <a:endParaRPr lang="ar-KW" sz="2400" dirty="0">
              <a:solidFill>
                <a:schemeClr val="tx2"/>
              </a:solidFill>
              <a:ea typeface="Calibri"/>
            </a:endParaRP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كمية وطبيعة الأوراق المالية المفصح عنها وسعرها إن وجد.</a:t>
            </a:r>
            <a:endParaRPr lang="ar-KW" sz="2400" dirty="0">
              <a:solidFill>
                <a:schemeClr val="tx2"/>
              </a:solidFill>
              <a:ea typeface="Calibri"/>
            </a:endParaRP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طبيعة التصرف.</a:t>
            </a: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تاريخ ومكان التصرف.</a:t>
            </a:r>
          </a:p>
          <a:p>
            <a:pPr mar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857250" lvl="2" indent="0" algn="just" rtl="1" fontAlgn="base">
              <a:spcAft>
                <a:spcPct val="0"/>
              </a:spcAft>
              <a:buNone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45720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 smtClean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126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الإفصاح الخاص: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  يجوز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للهيئة إلزام أي شخص ذي صلة بأنشطة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الأوراق المالية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الإفصاح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العلني</a:t>
            </a:r>
          </a:p>
          <a:p>
            <a:pPr mar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أو الخاص وتقديم أية بيانات ذات صلة بنشاطه ، ولها في سبيل القيام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بواجباتها</a:t>
            </a:r>
          </a:p>
          <a:p>
            <a:pPr mar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أن تأمر بإجراء أي تحقيق ترى ضرورة إجرائه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تطبيقـاً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لأحكام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القانـــون وهذه</a:t>
            </a:r>
          </a:p>
          <a:p>
            <a:pPr mar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اللائحة.</a:t>
            </a:r>
          </a:p>
          <a:p>
            <a:pPr mar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857250" lvl="2" indent="0" algn="just" rtl="1" fontAlgn="base">
              <a:spcAft>
                <a:spcPct val="0"/>
              </a:spcAft>
              <a:buNone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45720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 smtClean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13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أكثر المخالفات تكراراً: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عدم الالتزام بأحكام المادة 384 من اللائحة التنفيذية لقانون الهيئة.</a:t>
            </a: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عدم التقدم بالإفصاح في حالات الاكتتاب في زيادة رأس المال بأكثر من الحق المخصص أو عدم الاكتتاب في زيادة رأس المال.</a:t>
            </a: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عدم تجميع الملكيات للأطراف ذات العلاقة.</a:t>
            </a: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عدم إفصاح المحافظ الاستثمارية.</a:t>
            </a:r>
          </a:p>
          <a:p>
            <a:pPr mar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857250" lvl="2" indent="0" algn="just" rtl="1" fontAlgn="base">
              <a:spcAft>
                <a:spcPct val="0"/>
              </a:spcAft>
              <a:buNone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45720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 smtClean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604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6064" y="2463031"/>
            <a:ext cx="7772400" cy="1470025"/>
          </a:xfrm>
        </p:spPr>
        <p:txBody>
          <a:bodyPr>
            <a:normAutofit/>
          </a:bodyPr>
          <a:lstStyle/>
          <a:p>
            <a:pPr rtl="1"/>
            <a:r>
              <a:rPr lang="ar-KW" sz="6600" b="1" dirty="0" smtClean="0">
                <a:solidFill>
                  <a:srgbClr val="8C8A26"/>
                </a:solidFill>
                <a:cs typeface="+mn-cs"/>
              </a:rPr>
              <a:t>شــكــراً</a:t>
            </a:r>
            <a:endParaRPr lang="en-GB" sz="6600" dirty="0"/>
          </a:p>
        </p:txBody>
      </p:sp>
      <p:pic>
        <p:nvPicPr>
          <p:cNvPr id="6" name="Picture 5" descr="Picture 3.png"/>
          <p:cNvPicPr>
            <a:picLocks noChangeAspect="1"/>
          </p:cNvPicPr>
          <p:nvPr/>
        </p:nvPicPr>
        <p:blipFill rotWithShape="1">
          <a:blip r:embed="rId2" cstate="print"/>
          <a:srcRect r="75690"/>
          <a:stretch/>
        </p:blipFill>
        <p:spPr>
          <a:xfrm>
            <a:off x="1" y="0"/>
            <a:ext cx="2222937" cy="6858000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84738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التشريع الساري الذي يتناول الإفصاح عن المصالح وينظمه: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solidFill>
                <a:schemeClr val="tx2"/>
              </a:solidFill>
              <a:ea typeface="Calibri"/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يعد القانون رقم </a:t>
            </a:r>
            <a:r>
              <a:rPr lang="ar-KW" sz="2400" dirty="0">
                <a:solidFill>
                  <a:schemeClr val="tx2"/>
                </a:solidFill>
              </a:rPr>
              <a:t>7 لسنة 2010 بشأن إنشاء هيئة أسواق المال وتنظيم نشاط الأوراق المالية والفصل العاشر من لائحته التنفيذية هو التشريع الساري الذي يتناول الإفصاح عن المصالح وينظمه.</a:t>
            </a: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284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الأطراف المعنية بالإفصاح: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solidFill>
                <a:schemeClr val="tx2"/>
              </a:solidFill>
              <a:ea typeface="Calibri"/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المستفيد.</a:t>
            </a:r>
            <a:endParaRPr lang="en-US" sz="2400" dirty="0" smtClean="0">
              <a:solidFill>
                <a:schemeClr val="tx2"/>
              </a:solidFill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الشركة </a:t>
            </a:r>
            <a:r>
              <a:rPr lang="ar-KW" sz="2400" dirty="0" smtClean="0">
                <a:solidFill>
                  <a:schemeClr val="tx2"/>
                </a:solidFill>
              </a:rPr>
              <a:t>التي لديها </a:t>
            </a:r>
            <a:r>
              <a:rPr lang="ar-KW" sz="2400" dirty="0" smtClean="0">
                <a:solidFill>
                  <a:schemeClr val="tx2"/>
                </a:solidFill>
              </a:rPr>
              <a:t>حسابات لصالح عملاء.</a:t>
            </a: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المصدر.</a:t>
            </a: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أعضاء الإدارة التنفيذية.</a:t>
            </a: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710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الشخص المستفيد 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solidFill>
                <a:schemeClr val="tx2"/>
              </a:solidFill>
              <a:ea typeface="Calibri"/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هو كل شخص طبيعي أو اعتباري </a:t>
            </a:r>
            <a:r>
              <a:rPr lang="ar-KW" sz="2400" dirty="0" smtClean="0">
                <a:solidFill>
                  <a:schemeClr val="tx2"/>
                </a:solidFill>
              </a:rPr>
              <a:t>له مصلحة تمثل 5</a:t>
            </a:r>
            <a:r>
              <a:rPr lang="ar-KW" sz="2400" dirty="0" smtClean="0">
                <a:solidFill>
                  <a:schemeClr val="tx2"/>
                </a:solidFill>
              </a:rPr>
              <a:t>% فأكثر من رأس مال شركة مدرجة في سوق الكويت للأوراق المالية.</a:t>
            </a: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67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متى يلزم على الشخص الإفصاح عن المصلحة: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solidFill>
                <a:schemeClr val="tx2"/>
              </a:solidFill>
              <a:ea typeface="Calibri"/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عند تحقق مصلحة تبلغ نسبتها 5</a:t>
            </a:r>
            <a:r>
              <a:rPr lang="ar-KW" sz="2400" dirty="0">
                <a:solidFill>
                  <a:schemeClr val="tx2"/>
                </a:solidFill>
              </a:rPr>
              <a:t>% فأكثر من رأس مال شركة مدرجة في </a:t>
            </a:r>
            <a:r>
              <a:rPr lang="ar-KW" sz="2400" dirty="0" smtClean="0">
                <a:solidFill>
                  <a:schemeClr val="tx2"/>
                </a:solidFill>
              </a:rPr>
              <a:t>البورصة.</a:t>
            </a: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عند التغيير في المصلحة بنسبة تتجاوز نصف </a:t>
            </a:r>
            <a:r>
              <a:rPr lang="ar-KW" sz="2400" dirty="0">
                <a:solidFill>
                  <a:schemeClr val="tx2"/>
                </a:solidFill>
              </a:rPr>
              <a:t>الواحد بالمائة سواء ناتج عن صفقة واحـــدة </a:t>
            </a:r>
            <a:r>
              <a:rPr lang="ar-KW" sz="2400" dirty="0" smtClean="0">
                <a:solidFill>
                  <a:schemeClr val="tx2"/>
                </a:solidFill>
              </a:rPr>
              <a:t>أو عدة صفقات.</a:t>
            </a: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عند انخفاض نسبة </a:t>
            </a:r>
            <a:r>
              <a:rPr lang="ar-KW" sz="2400" dirty="0">
                <a:solidFill>
                  <a:schemeClr val="tx2"/>
                </a:solidFill>
              </a:rPr>
              <a:t>الملكيـــــة عن 5% من رأس </a:t>
            </a:r>
            <a:r>
              <a:rPr lang="ar-KW" sz="2400" dirty="0" smtClean="0">
                <a:solidFill>
                  <a:schemeClr val="tx2"/>
                </a:solidFill>
              </a:rPr>
              <a:t>المـــال.</a:t>
            </a:r>
          </a:p>
          <a:p>
            <a:pPr marL="0" lvl="0" indent="0" algn="just" rtl="1" fontAlgn="base">
              <a:spcAft>
                <a:spcPct val="0"/>
              </a:spcAft>
              <a:buNone/>
            </a:pPr>
            <a:r>
              <a:rPr lang="ar-KW" sz="2400" dirty="0">
                <a:solidFill>
                  <a:schemeClr val="tx2"/>
                </a:solidFill>
              </a:rPr>
              <a:t> </a:t>
            </a:r>
            <a:endParaRPr lang="ar-KW" sz="2400" dirty="0" smtClean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r>
              <a:rPr lang="ar-KW" sz="2400" dirty="0">
                <a:solidFill>
                  <a:schemeClr val="tx2"/>
                </a:solidFill>
              </a:rPr>
              <a:t> </a:t>
            </a:r>
            <a:r>
              <a:rPr lang="ar-KW" sz="2400" dirty="0" smtClean="0">
                <a:solidFill>
                  <a:schemeClr val="tx2"/>
                </a:solidFill>
              </a:rPr>
              <a:t>   </a:t>
            </a: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157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كيفية احتساب المصلحة للشخص للمستفيد 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  يتم احتساب المصلحة للشخص المستفيد عن طريق جمع الملكيات التالية:</a:t>
            </a: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000" dirty="0" smtClean="0">
                <a:solidFill>
                  <a:schemeClr val="tx2"/>
                </a:solidFill>
              </a:rPr>
              <a:t>الملكية المباشرة وغير المباشرة للشخص المستفيد.</a:t>
            </a: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000" dirty="0" smtClean="0">
                <a:solidFill>
                  <a:schemeClr val="tx2"/>
                </a:solidFill>
              </a:rPr>
              <a:t>ملكية الزوج أو الأولاد القصر.</a:t>
            </a: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000" dirty="0" smtClean="0">
                <a:solidFill>
                  <a:schemeClr val="tx2"/>
                </a:solidFill>
              </a:rPr>
              <a:t>ملكية الشركات التابعة والزميلة.</a:t>
            </a: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000" dirty="0">
                <a:solidFill>
                  <a:schemeClr val="tx2"/>
                </a:solidFill>
              </a:rPr>
              <a:t>ملكية</a:t>
            </a:r>
            <a:r>
              <a:rPr lang="ar-KW" sz="2000" dirty="0" smtClean="0">
                <a:solidFill>
                  <a:schemeClr val="tx2"/>
                </a:solidFill>
              </a:rPr>
              <a:t> شركة يملك فيها الشخص المستفيد (30%) أو أكثر من حقوق التصويت.</a:t>
            </a:r>
            <a:endParaRPr lang="ar-KW" sz="800" dirty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000" dirty="0" smtClean="0">
                <a:solidFill>
                  <a:schemeClr val="tx2"/>
                </a:solidFill>
              </a:rPr>
              <a:t>أي أسهم يملكها أشخاص آخرون اتفق ذلك الشخص معهم للحصول على مصلحة في أسهم المصدر.</a:t>
            </a:r>
          </a:p>
          <a:p>
            <a:pPr marL="857250" lvl="2" indent="0" algn="just" rtl="1" fontAlgn="base">
              <a:spcAft>
                <a:spcPct val="0"/>
              </a:spcAft>
              <a:buNone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45720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 smtClean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805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توقيت إفصاح المستفيد:</a:t>
            </a:r>
            <a:endParaRPr lang="en-US" sz="24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 يقوم الشخص المستفيد بالإفصاح عن المصلحة خلال خمسة أيام عمل من تاريخ</a:t>
            </a: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 التصرف. </a:t>
            </a:r>
            <a:endParaRPr lang="ar-KW" sz="2400" dirty="0" smtClean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r>
              <a:rPr lang="ar-KW" sz="2400" dirty="0">
                <a:solidFill>
                  <a:schemeClr val="tx2"/>
                </a:solidFill>
              </a:rPr>
              <a:t> </a:t>
            </a:r>
            <a:r>
              <a:rPr lang="ar-KW" sz="2400" dirty="0" smtClean="0">
                <a:solidFill>
                  <a:schemeClr val="tx2"/>
                </a:solidFill>
              </a:rPr>
              <a:t>   </a:t>
            </a: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307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</TotalTime>
  <Words>1643</Words>
  <Application>Microsoft Office PowerPoint</Application>
  <PresentationFormat>On-screen Show (4:3)</PresentationFormat>
  <Paragraphs>444</Paragraphs>
  <Slides>33</Slides>
  <Notes>31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ورشة عمل </vt:lpstr>
      <vt:lpstr>محتوى الورشة</vt:lpstr>
      <vt:lpstr>تابع/ محتوى الورشة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شــكــراً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ورشة عمل</dc:title>
  <dc:creator>Fouad Al-Ateeqi</dc:creator>
  <cp:lastModifiedBy>Maha Abulhasan</cp:lastModifiedBy>
  <cp:revision>177</cp:revision>
  <cp:lastPrinted>2014-11-23T09:57:32Z</cp:lastPrinted>
  <dcterms:created xsi:type="dcterms:W3CDTF">2014-09-25T11:33:14Z</dcterms:created>
  <dcterms:modified xsi:type="dcterms:W3CDTF">2014-11-25T11:53:10Z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8b7f2750-21b4-4c47-939c-f52894735a0d</vt:lpwstr>
  </property>
  <property fmtid="{D5CDD505-2E9C-101B-9397-08002B2CF9AE}" pid="3" name="CMAClassification">
    <vt:lpwstr>Internal</vt:lpwstr>
  </property>
</Properties>
</file>